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1"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92"/>
    <p:restoredTop sz="85172"/>
  </p:normalViewPr>
  <p:slideViewPr>
    <p:cSldViewPr snapToGrid="0" snapToObjects="1">
      <p:cViewPr varScale="1">
        <p:scale>
          <a:sx n="79" d="100"/>
          <a:sy n="79" d="100"/>
        </p:scale>
        <p:origin x="1376"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7/7/22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B04A-D2FF-1D47-AD18-FD08B8E6B3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G"/>
          </a:p>
        </p:txBody>
      </p:sp>
      <p:sp>
        <p:nvSpPr>
          <p:cNvPr id="3" name="Subtitle 2">
            <a:extLst>
              <a:ext uri="{FF2B5EF4-FFF2-40B4-BE49-F238E27FC236}">
                <a16:creationId xmlns:a16="http://schemas.microsoft.com/office/drawing/2014/main" id="{FB28C9E1-F020-724E-B401-1FDECA4F8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G"/>
          </a:p>
        </p:txBody>
      </p:sp>
      <p:sp>
        <p:nvSpPr>
          <p:cNvPr id="4" name="Date Placeholder 3">
            <a:extLst>
              <a:ext uri="{FF2B5EF4-FFF2-40B4-BE49-F238E27FC236}">
                <a16:creationId xmlns:a16="http://schemas.microsoft.com/office/drawing/2014/main" id="{A4963550-F03F-0D4E-A473-615BA788EFE1}"/>
              </a:ext>
            </a:extLst>
          </p:cNvPr>
          <p:cNvSpPr>
            <a:spLocks noGrp="1"/>
          </p:cNvSpPr>
          <p:nvPr>
            <p:ph type="dt" sz="half" idx="10"/>
          </p:nvPr>
        </p:nvSpPr>
        <p:spPr/>
        <p:txBody>
          <a:bodyPr/>
          <a:lstStyle/>
          <a:p>
            <a:fld id="{A838ECF1-69CB-9546-B9FF-3A0B88FF5916}" type="datetimeFigureOut">
              <a:rPr lang="en-NG" smtClean="0"/>
              <a:t>07/07/2022</a:t>
            </a:fld>
            <a:endParaRPr lang="en-NG"/>
          </a:p>
        </p:txBody>
      </p:sp>
      <p:sp>
        <p:nvSpPr>
          <p:cNvPr id="5" name="Footer Placeholder 4">
            <a:extLst>
              <a:ext uri="{FF2B5EF4-FFF2-40B4-BE49-F238E27FC236}">
                <a16:creationId xmlns:a16="http://schemas.microsoft.com/office/drawing/2014/main" id="{F90BE54A-7DD5-4B4D-B65A-91E7BD802BF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09EA3632-06CE-1740-80DB-3C5FF62D7A4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57488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A484-6A39-934A-9A37-EF2FCAEC37ED}"/>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977F8A74-5EA2-E141-8277-20E6CC03EB1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89BC966D-FED0-4C40-BA59-879245CDF0DC}"/>
              </a:ext>
            </a:extLst>
          </p:cNvPr>
          <p:cNvSpPr>
            <a:spLocks noGrp="1"/>
          </p:cNvSpPr>
          <p:nvPr>
            <p:ph type="dt" sz="half" idx="10"/>
          </p:nvPr>
        </p:nvSpPr>
        <p:spPr/>
        <p:txBody>
          <a:bodyPr/>
          <a:lstStyle/>
          <a:p>
            <a:fld id="{5E4E5C39-FE1E-4048-9E78-68F07A4195FB}" type="datetimeFigureOut">
              <a:rPr lang="en-US" smtClean="0"/>
              <a:t>7/7/22</a:t>
            </a:fld>
            <a:endParaRPr lang="en-US"/>
          </a:p>
        </p:txBody>
      </p:sp>
      <p:sp>
        <p:nvSpPr>
          <p:cNvPr id="5" name="Footer Placeholder 4">
            <a:extLst>
              <a:ext uri="{FF2B5EF4-FFF2-40B4-BE49-F238E27FC236}">
                <a16:creationId xmlns:a16="http://schemas.microsoft.com/office/drawing/2014/main" id="{EF14F862-A507-7445-A272-D3E3FA5BA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D990B-44CD-4544-9412-B3F1D30366E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83586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CFBF-6229-0840-9949-47F51EA1EA6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G"/>
          </a:p>
        </p:txBody>
      </p:sp>
      <p:sp>
        <p:nvSpPr>
          <p:cNvPr id="3" name="Text Placeholder 2">
            <a:extLst>
              <a:ext uri="{FF2B5EF4-FFF2-40B4-BE49-F238E27FC236}">
                <a16:creationId xmlns:a16="http://schemas.microsoft.com/office/drawing/2014/main" id="{F397C439-5411-C44A-AC01-5F47FAF503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4265180-0EF4-7040-A61B-F8EEA84816A5}"/>
              </a:ext>
            </a:extLst>
          </p:cNvPr>
          <p:cNvSpPr>
            <a:spLocks noGrp="1"/>
          </p:cNvSpPr>
          <p:nvPr>
            <p:ph type="dt" sz="half" idx="10"/>
          </p:nvPr>
        </p:nvSpPr>
        <p:spPr/>
        <p:txBody>
          <a:bodyPr/>
          <a:lstStyle/>
          <a:p>
            <a:fld id="{5E4E5C39-FE1E-4048-9E78-68F07A4195FB}" type="datetimeFigureOut">
              <a:rPr lang="en-US" smtClean="0"/>
              <a:t>7/7/22</a:t>
            </a:fld>
            <a:endParaRPr lang="en-US"/>
          </a:p>
        </p:txBody>
      </p:sp>
      <p:sp>
        <p:nvSpPr>
          <p:cNvPr id="5" name="Footer Placeholder 4">
            <a:extLst>
              <a:ext uri="{FF2B5EF4-FFF2-40B4-BE49-F238E27FC236}">
                <a16:creationId xmlns:a16="http://schemas.microsoft.com/office/drawing/2014/main" id="{7F3DB0A8-7D3D-9C4F-A5C0-504AF1244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4A843B-8CB8-6C4D-A157-EEDE8F07F43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46709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DD1-CE5A-ED45-B0D6-F6F97729C27A}"/>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CB44AFB2-7228-8A4E-81A6-C736D15D7E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Content Placeholder 3">
            <a:extLst>
              <a:ext uri="{FF2B5EF4-FFF2-40B4-BE49-F238E27FC236}">
                <a16:creationId xmlns:a16="http://schemas.microsoft.com/office/drawing/2014/main" id="{F36916BB-6E08-5047-B063-AB908B74760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Date Placeholder 4">
            <a:extLst>
              <a:ext uri="{FF2B5EF4-FFF2-40B4-BE49-F238E27FC236}">
                <a16:creationId xmlns:a16="http://schemas.microsoft.com/office/drawing/2014/main" id="{A221EFAA-8EF1-E849-98EB-AF1328B22D3E}"/>
              </a:ext>
            </a:extLst>
          </p:cNvPr>
          <p:cNvSpPr>
            <a:spLocks noGrp="1"/>
          </p:cNvSpPr>
          <p:nvPr>
            <p:ph type="dt" sz="half" idx="10"/>
          </p:nvPr>
        </p:nvSpPr>
        <p:spPr/>
        <p:txBody>
          <a:bodyPr/>
          <a:lstStyle/>
          <a:p>
            <a:fld id="{5E4E5C39-FE1E-4048-9E78-68F07A4195FB}" type="datetimeFigureOut">
              <a:rPr lang="en-US" smtClean="0"/>
              <a:t>7/7/22</a:t>
            </a:fld>
            <a:endParaRPr lang="en-US"/>
          </a:p>
        </p:txBody>
      </p:sp>
      <p:sp>
        <p:nvSpPr>
          <p:cNvPr id="6" name="Footer Placeholder 5">
            <a:extLst>
              <a:ext uri="{FF2B5EF4-FFF2-40B4-BE49-F238E27FC236}">
                <a16:creationId xmlns:a16="http://schemas.microsoft.com/office/drawing/2014/main" id="{1197194D-C5F3-6544-BFCA-FEE2B03037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F228DB-BDEC-F74C-A5BE-08C2196626E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00564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4243-3194-BC4C-AC6D-31AF3C6FB73D}"/>
              </a:ext>
            </a:extLst>
          </p:cNvPr>
          <p:cNvSpPr>
            <a:spLocks noGrp="1"/>
          </p:cNvSpPr>
          <p:nvPr>
            <p:ph type="title"/>
          </p:nvPr>
        </p:nvSpPr>
        <p:spPr>
          <a:xfrm>
            <a:off x="839788" y="365125"/>
            <a:ext cx="10515600" cy="1325563"/>
          </a:xfrm>
        </p:spPr>
        <p:txBody>
          <a:bodyPr/>
          <a:lstStyle/>
          <a:p>
            <a:r>
              <a:rPr lang="en-GB"/>
              <a:t>Click to edit Master title style</a:t>
            </a:r>
            <a:endParaRPr lang="en-NG"/>
          </a:p>
        </p:txBody>
      </p:sp>
      <p:sp>
        <p:nvSpPr>
          <p:cNvPr id="3" name="Text Placeholder 2">
            <a:extLst>
              <a:ext uri="{FF2B5EF4-FFF2-40B4-BE49-F238E27FC236}">
                <a16:creationId xmlns:a16="http://schemas.microsoft.com/office/drawing/2014/main" id="{56E26818-B2DC-8C4C-A23D-7CF29103AC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80D5A2-CF3E-1D4C-8FCA-30E510DBC8D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Text Placeholder 4">
            <a:extLst>
              <a:ext uri="{FF2B5EF4-FFF2-40B4-BE49-F238E27FC236}">
                <a16:creationId xmlns:a16="http://schemas.microsoft.com/office/drawing/2014/main" id="{480E03E6-E6FF-EC40-AF28-37EC93D184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5923782-BAF2-8C41-A74A-4AD56A270F0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7" name="Date Placeholder 6">
            <a:extLst>
              <a:ext uri="{FF2B5EF4-FFF2-40B4-BE49-F238E27FC236}">
                <a16:creationId xmlns:a16="http://schemas.microsoft.com/office/drawing/2014/main" id="{1E92E746-2EAD-4D48-8B7C-C129DB035860}"/>
              </a:ext>
            </a:extLst>
          </p:cNvPr>
          <p:cNvSpPr>
            <a:spLocks noGrp="1"/>
          </p:cNvSpPr>
          <p:nvPr>
            <p:ph type="dt" sz="half" idx="10"/>
          </p:nvPr>
        </p:nvSpPr>
        <p:spPr/>
        <p:txBody>
          <a:bodyPr/>
          <a:lstStyle/>
          <a:p>
            <a:fld id="{5E4E5C39-FE1E-4048-9E78-68F07A4195FB}" type="datetimeFigureOut">
              <a:rPr lang="en-US" smtClean="0"/>
              <a:t>7/7/22</a:t>
            </a:fld>
            <a:endParaRPr lang="en-US"/>
          </a:p>
        </p:txBody>
      </p:sp>
      <p:sp>
        <p:nvSpPr>
          <p:cNvPr id="8" name="Footer Placeholder 7">
            <a:extLst>
              <a:ext uri="{FF2B5EF4-FFF2-40B4-BE49-F238E27FC236}">
                <a16:creationId xmlns:a16="http://schemas.microsoft.com/office/drawing/2014/main" id="{0DE48A63-8F1F-8641-812E-B43F933CF3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4EFEA1-735B-1B4C-B09E-D22470A5927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32515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96F63-9D62-DF49-BBF2-F99E3B5C8753}"/>
              </a:ext>
            </a:extLst>
          </p:cNvPr>
          <p:cNvSpPr>
            <a:spLocks noGrp="1"/>
          </p:cNvSpPr>
          <p:nvPr>
            <p:ph type="title"/>
          </p:nvPr>
        </p:nvSpPr>
        <p:spPr/>
        <p:txBody>
          <a:bodyPr/>
          <a:lstStyle/>
          <a:p>
            <a:r>
              <a:rPr lang="en-GB"/>
              <a:t>Click to edit Master title style</a:t>
            </a:r>
            <a:endParaRPr lang="en-NG"/>
          </a:p>
        </p:txBody>
      </p:sp>
      <p:sp>
        <p:nvSpPr>
          <p:cNvPr id="3" name="Date Placeholder 2">
            <a:extLst>
              <a:ext uri="{FF2B5EF4-FFF2-40B4-BE49-F238E27FC236}">
                <a16:creationId xmlns:a16="http://schemas.microsoft.com/office/drawing/2014/main" id="{4719310C-FDED-CA45-943C-163F0458FB65}"/>
              </a:ext>
            </a:extLst>
          </p:cNvPr>
          <p:cNvSpPr>
            <a:spLocks noGrp="1"/>
          </p:cNvSpPr>
          <p:nvPr>
            <p:ph type="dt" sz="half" idx="10"/>
          </p:nvPr>
        </p:nvSpPr>
        <p:spPr/>
        <p:txBody>
          <a:bodyPr/>
          <a:lstStyle/>
          <a:p>
            <a:fld id="{5E4E5C39-FE1E-4048-9E78-68F07A4195FB}" type="datetimeFigureOut">
              <a:rPr lang="en-US" smtClean="0"/>
              <a:t>7/7/22</a:t>
            </a:fld>
            <a:endParaRPr lang="en-US"/>
          </a:p>
        </p:txBody>
      </p:sp>
      <p:sp>
        <p:nvSpPr>
          <p:cNvPr id="4" name="Footer Placeholder 3">
            <a:extLst>
              <a:ext uri="{FF2B5EF4-FFF2-40B4-BE49-F238E27FC236}">
                <a16:creationId xmlns:a16="http://schemas.microsoft.com/office/drawing/2014/main" id="{991057D2-C16E-054E-9F6A-40145D5D01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1AAAD9-D998-0C4B-8ED1-5B8DF95D901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0555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EE825-C1A5-6245-B8F0-C5DEDBAD35F6}"/>
              </a:ext>
            </a:extLst>
          </p:cNvPr>
          <p:cNvSpPr>
            <a:spLocks noGrp="1"/>
          </p:cNvSpPr>
          <p:nvPr>
            <p:ph type="dt" sz="half" idx="10"/>
          </p:nvPr>
        </p:nvSpPr>
        <p:spPr/>
        <p:txBody>
          <a:bodyPr/>
          <a:lstStyle/>
          <a:p>
            <a:fld id="{5E4E5C39-FE1E-4048-9E78-68F07A4195FB}" type="datetimeFigureOut">
              <a:rPr lang="en-US" smtClean="0"/>
              <a:t>7/7/22</a:t>
            </a:fld>
            <a:endParaRPr lang="en-US"/>
          </a:p>
        </p:txBody>
      </p:sp>
      <p:sp>
        <p:nvSpPr>
          <p:cNvPr id="3" name="Footer Placeholder 2">
            <a:extLst>
              <a:ext uri="{FF2B5EF4-FFF2-40B4-BE49-F238E27FC236}">
                <a16:creationId xmlns:a16="http://schemas.microsoft.com/office/drawing/2014/main" id="{10E78612-4045-204F-9269-1281D7CFB3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589FA7-E872-2C46-83CD-DAA539AE7CB1}"/>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31715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0ACA8-A5E5-C643-8338-8B7723DB6B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Content Placeholder 2">
            <a:extLst>
              <a:ext uri="{FF2B5EF4-FFF2-40B4-BE49-F238E27FC236}">
                <a16:creationId xmlns:a16="http://schemas.microsoft.com/office/drawing/2014/main" id="{3200B180-5DE8-244F-AB50-17EBEB6BA5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Text Placeholder 3">
            <a:extLst>
              <a:ext uri="{FF2B5EF4-FFF2-40B4-BE49-F238E27FC236}">
                <a16:creationId xmlns:a16="http://schemas.microsoft.com/office/drawing/2014/main" id="{5CA1249D-690E-744A-8568-32F3EABAA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03F5284-0447-BD46-8839-60A1DF5CE7A5}"/>
              </a:ext>
            </a:extLst>
          </p:cNvPr>
          <p:cNvSpPr>
            <a:spLocks noGrp="1"/>
          </p:cNvSpPr>
          <p:nvPr>
            <p:ph type="dt" sz="half" idx="10"/>
          </p:nvPr>
        </p:nvSpPr>
        <p:spPr/>
        <p:txBody>
          <a:bodyPr/>
          <a:lstStyle/>
          <a:p>
            <a:fld id="{5E4E5C39-FE1E-4048-9E78-68F07A4195FB}" type="datetimeFigureOut">
              <a:rPr lang="en-US" smtClean="0"/>
              <a:t>7/7/22</a:t>
            </a:fld>
            <a:endParaRPr lang="en-US"/>
          </a:p>
        </p:txBody>
      </p:sp>
      <p:sp>
        <p:nvSpPr>
          <p:cNvPr id="6" name="Footer Placeholder 5">
            <a:extLst>
              <a:ext uri="{FF2B5EF4-FFF2-40B4-BE49-F238E27FC236}">
                <a16:creationId xmlns:a16="http://schemas.microsoft.com/office/drawing/2014/main" id="{EF98B1CF-1475-FB41-96D1-BA5FA0022C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6A961-EB51-014E-B4CA-D72CD54623D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62971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A7A9-A16B-204A-AC33-0F30D736D2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Picture Placeholder 2">
            <a:extLst>
              <a:ext uri="{FF2B5EF4-FFF2-40B4-BE49-F238E27FC236}">
                <a16:creationId xmlns:a16="http://schemas.microsoft.com/office/drawing/2014/main" id="{4CD0317E-FE8B-204E-917E-13C92A3DBC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F161B619-4767-1247-9E58-8084BD59B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315B29-372D-784B-9B2F-99F76FAB4CAB}"/>
              </a:ext>
            </a:extLst>
          </p:cNvPr>
          <p:cNvSpPr>
            <a:spLocks noGrp="1"/>
          </p:cNvSpPr>
          <p:nvPr>
            <p:ph type="dt" sz="half" idx="10"/>
          </p:nvPr>
        </p:nvSpPr>
        <p:spPr/>
        <p:txBody>
          <a:bodyPr/>
          <a:lstStyle/>
          <a:p>
            <a:fld id="{5E4E5C39-FE1E-4048-9E78-68F07A4195FB}" type="datetimeFigureOut">
              <a:rPr lang="en-US" smtClean="0"/>
              <a:t>7/7/22</a:t>
            </a:fld>
            <a:endParaRPr lang="en-US"/>
          </a:p>
        </p:txBody>
      </p:sp>
      <p:sp>
        <p:nvSpPr>
          <p:cNvPr id="6" name="Footer Placeholder 5">
            <a:extLst>
              <a:ext uri="{FF2B5EF4-FFF2-40B4-BE49-F238E27FC236}">
                <a16:creationId xmlns:a16="http://schemas.microsoft.com/office/drawing/2014/main" id="{FE14B6B8-41C8-354B-B76A-345751B16E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188DE-35ED-414E-BBD4-AB3DDFEFCF01}"/>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449745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4FAB8-4623-A24B-8708-4AFF967CEE28}"/>
              </a:ext>
            </a:extLst>
          </p:cNvPr>
          <p:cNvSpPr>
            <a:spLocks noGrp="1"/>
          </p:cNvSpPr>
          <p:nvPr>
            <p:ph type="title"/>
          </p:nvPr>
        </p:nvSpPr>
        <p:spPr/>
        <p:txBody>
          <a:bodyPr/>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C054DA3D-6750-9C41-BD6D-031A6433C25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B3073A6A-D931-4742-A561-F10F5923252C}"/>
              </a:ext>
            </a:extLst>
          </p:cNvPr>
          <p:cNvSpPr>
            <a:spLocks noGrp="1"/>
          </p:cNvSpPr>
          <p:nvPr>
            <p:ph type="dt" sz="half" idx="10"/>
          </p:nvPr>
        </p:nvSpPr>
        <p:spPr/>
        <p:txBody>
          <a:bodyPr/>
          <a:lstStyle/>
          <a:p>
            <a:fld id="{5E4E5C39-FE1E-4048-9E78-68F07A4195FB}" type="datetimeFigureOut">
              <a:rPr lang="en-US" smtClean="0"/>
              <a:t>7/7/22</a:t>
            </a:fld>
            <a:endParaRPr lang="en-US"/>
          </a:p>
        </p:txBody>
      </p:sp>
      <p:sp>
        <p:nvSpPr>
          <p:cNvPr id="5" name="Footer Placeholder 4">
            <a:extLst>
              <a:ext uri="{FF2B5EF4-FFF2-40B4-BE49-F238E27FC236}">
                <a16:creationId xmlns:a16="http://schemas.microsoft.com/office/drawing/2014/main" id="{D81FB672-0F5E-2E40-9B8C-A46B493B1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D2D259-C161-5B4D-BB73-AA810ABCB85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7604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872924-FA02-3849-92CB-4905D39737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DB11D701-F70F-1C40-B753-F86837D33A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8A8F39DC-928D-E64E-A139-4B3A2CFF0AD5}"/>
              </a:ext>
            </a:extLst>
          </p:cNvPr>
          <p:cNvSpPr>
            <a:spLocks noGrp="1"/>
          </p:cNvSpPr>
          <p:nvPr>
            <p:ph type="dt" sz="half" idx="10"/>
          </p:nvPr>
        </p:nvSpPr>
        <p:spPr/>
        <p:txBody>
          <a:bodyPr/>
          <a:lstStyle/>
          <a:p>
            <a:fld id="{5E4E5C39-FE1E-4048-9E78-68F07A4195FB}" type="datetimeFigureOut">
              <a:rPr lang="en-US" smtClean="0"/>
              <a:t>7/7/22</a:t>
            </a:fld>
            <a:endParaRPr lang="en-US"/>
          </a:p>
        </p:txBody>
      </p:sp>
      <p:sp>
        <p:nvSpPr>
          <p:cNvPr id="5" name="Footer Placeholder 4">
            <a:extLst>
              <a:ext uri="{FF2B5EF4-FFF2-40B4-BE49-F238E27FC236}">
                <a16:creationId xmlns:a16="http://schemas.microsoft.com/office/drawing/2014/main" id="{D56F864F-FB42-E04B-A1C8-30C850379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23139-BF1C-BB48-8A28-46663625B13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07466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160990623"/>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099208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2050335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A77272-C7FD-AA44-98CA-12FC46DA2A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G"/>
          </a:p>
        </p:txBody>
      </p:sp>
      <p:sp>
        <p:nvSpPr>
          <p:cNvPr id="3" name="Text Placeholder 2">
            <a:extLst>
              <a:ext uri="{FF2B5EF4-FFF2-40B4-BE49-F238E27FC236}">
                <a16:creationId xmlns:a16="http://schemas.microsoft.com/office/drawing/2014/main" id="{81B081B5-813B-C643-AD08-46FB46E746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0724336B-D9A6-CD4A-82A8-86DA93D270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001309-2A57-7045-9C04-6606BAF317D1}" type="datetimeFigureOut">
              <a:rPr lang="en-NG" smtClean="0"/>
              <a:t>07/07/2022</a:t>
            </a:fld>
            <a:endParaRPr lang="en-NG"/>
          </a:p>
        </p:txBody>
      </p:sp>
      <p:sp>
        <p:nvSpPr>
          <p:cNvPr id="5" name="Footer Placeholder 4">
            <a:extLst>
              <a:ext uri="{FF2B5EF4-FFF2-40B4-BE49-F238E27FC236}">
                <a16:creationId xmlns:a16="http://schemas.microsoft.com/office/drawing/2014/main" id="{2A29AB41-8279-9D45-B235-FBD0850CB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G"/>
          </a:p>
        </p:txBody>
      </p:sp>
      <p:sp>
        <p:nvSpPr>
          <p:cNvPr id="6" name="Slide Number Placeholder 5">
            <a:extLst>
              <a:ext uri="{FF2B5EF4-FFF2-40B4-BE49-F238E27FC236}">
                <a16:creationId xmlns:a16="http://schemas.microsoft.com/office/drawing/2014/main" id="{F444769F-0789-F44F-8DD9-5C0738C21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9250292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Semibold" pitchFamily="2" charset="0"/>
                <a:cs typeface="SF Pro Semibold" pitchFamily="2" charset="0"/>
              </a:rPr>
              <a:t>Umar Muhammad</a:t>
            </a:r>
          </a:p>
          <a:p>
            <a:r>
              <a:rPr lang="en-US" dirty="0">
                <a:solidFill>
                  <a:schemeClr val="bg2"/>
                </a:solidFill>
                <a:latin typeface="Abadi" panose="020B0604020104020204" pitchFamily="34" charset="0"/>
                <a:ea typeface="SF Pro Semibold" pitchFamily="2" charset="0"/>
                <a:cs typeface="SF Pro Semibold" pitchFamily="2" charset="0"/>
              </a:rPr>
              <a:t> 7</a:t>
            </a:r>
            <a:r>
              <a:rPr lang="en-US" baseline="30000" dirty="0">
                <a:solidFill>
                  <a:schemeClr val="bg2"/>
                </a:solidFill>
                <a:latin typeface="Abadi" panose="020B0604020104020204" pitchFamily="34" charset="0"/>
                <a:ea typeface="SF Pro Semibold" pitchFamily="2" charset="0"/>
                <a:cs typeface="SF Pro Semibold" pitchFamily="2" charset="0"/>
              </a:rPr>
              <a:t>th</a:t>
            </a:r>
            <a:r>
              <a:rPr lang="en-US" dirty="0">
                <a:solidFill>
                  <a:schemeClr val="bg2"/>
                </a:solidFill>
                <a:latin typeface="Abadi" panose="020B0604020104020204" pitchFamily="34" charset="0"/>
                <a:ea typeface="SF Pro Semibold" pitchFamily="2" charset="0"/>
                <a:cs typeface="SF Pro Semibold" pitchFamily="2" charset="0"/>
              </a:rPr>
              <a:t> July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The number of launches at each site was calculated, and the number and occurrence of each orbits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visualizing process included plotting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83471" y="3984171"/>
            <a:ext cx="4987333" cy="2443039"/>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97000"/>
            <a:ext cx="9745663" cy="47609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SpaceX dataset was loaded into a PostgreSQL database.</a:t>
            </a:r>
          </a:p>
          <a:p>
            <a:pPr>
              <a:lnSpc>
                <a:spcPct val="100000"/>
              </a:lnSpc>
              <a:spcBef>
                <a:spcPts val="1400"/>
              </a:spcBef>
            </a:pPr>
            <a:r>
              <a:rPr lang="en-US" sz="2200" dirty="0">
                <a:solidFill>
                  <a:schemeClr val="accent3">
                    <a:lumMod val="25000"/>
                  </a:schemeClr>
                </a:solidFill>
                <a:latin typeface="Abadi"/>
              </a:rPr>
              <a:t>EDA was used with SQL to get insight from the data. Queries were wrote to find:</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were marked, and map objects were added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Classes were assigned to the launch outcomes. 1 for success and 0 for failure.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was made.</a:t>
            </a:r>
          </a:p>
          <a:p>
            <a:pPr>
              <a:lnSpc>
                <a:spcPct val="100000"/>
              </a:lnSpc>
              <a:spcBef>
                <a:spcPts val="1400"/>
              </a:spcBef>
            </a:pPr>
            <a:r>
              <a:rPr lang="en-US" sz="2200" dirty="0">
                <a:solidFill>
                  <a:schemeClr val="accent3">
                    <a:lumMod val="25000"/>
                  </a:schemeClr>
                </a:solidFill>
                <a:latin typeface="Abadi" panose="020B0604020104020204" pitchFamily="34" charset="0"/>
              </a:rPr>
              <a:t>A pie charts showing the total launches by certain sites were plotted</a:t>
            </a:r>
          </a:p>
          <a:p>
            <a:pPr>
              <a:lnSpc>
                <a:spcPct val="100000"/>
              </a:lnSpc>
              <a:spcBef>
                <a:spcPts val="1400"/>
              </a:spcBef>
            </a:pPr>
            <a:r>
              <a:rPr lang="en-US" sz="2200" dirty="0">
                <a:solidFill>
                  <a:schemeClr val="accent3">
                    <a:lumMod val="25000"/>
                  </a:schemeClr>
                </a:solidFill>
                <a:latin typeface="Abadi" panose="020B0604020104020204" pitchFamily="34" charset="0"/>
              </a:rPr>
              <a:t>A scatter graph showing the relationship with Outcome and Payload Mass (Kg) for the different booster version was plotted.</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Different machine learning models were built, and tuned with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The best performing classification model was found</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ES-L1, GEO, HEO, SSO, VLEO had the same and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is observed that in the LEO orbit, flight success is related to the number of flights whereas in the GTO orbit, this relationship does not exist.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heavier payloads, PO, LEO and ISS orbits are more </a:t>
            </a:r>
            <a:r>
              <a:rPr lang="en-US" sz="2200" dirty="0" err="1">
                <a:solidFill>
                  <a:schemeClr val="accent3">
                    <a:lumMod val="25000"/>
                  </a:schemeClr>
                </a:solidFill>
                <a:latin typeface="Abadi" panose="020B0604020104020204" pitchFamily="34" charset="0"/>
              </a:rPr>
              <a:t>succesful</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The success rate has been increasing from 2013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The </a:t>
            </a:r>
            <a:r>
              <a:rPr lang="en-US" sz="2200" b="1" dirty="0">
                <a:latin typeface="Abadi" panose="020B0604020104020204" pitchFamily="34" charset="0"/>
              </a:rPr>
              <a:t>DISTINCT</a:t>
            </a:r>
            <a:r>
              <a:rPr lang="en-US" sz="2200" dirty="0">
                <a:latin typeface="Abadi" panose="020B0604020104020204" pitchFamily="34" charset="0"/>
              </a:rPr>
              <a:t> keyword was used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above query was used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found to be 45596 using the below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The average payload mass carried by booster version F9 v1.1 was found to be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The date of the first successful landing on a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The </a:t>
            </a:r>
            <a:r>
              <a:rPr lang="en-US" sz="2000" b="1" dirty="0">
                <a:latin typeface="Abadi" panose="020B0604020104020204" pitchFamily="34" charset="0"/>
              </a:rPr>
              <a:t>WHERE</a:t>
            </a:r>
            <a:r>
              <a:rPr lang="en-US" sz="2000" dirty="0">
                <a:latin typeface="Abadi" panose="020B0604020104020204" pitchFamily="34" charset="0"/>
              </a:rPr>
              <a:t> clause was used to find boosters which have successfully landed on drone ship and used </a:t>
            </a:r>
            <a:r>
              <a:rPr lang="en-US" sz="2000" b="1" dirty="0">
                <a:latin typeface="Abadi" panose="020B0604020104020204" pitchFamily="34" charset="0"/>
              </a:rPr>
              <a:t>AND</a:t>
            </a:r>
            <a:r>
              <a:rPr lang="en-US" sz="2000" dirty="0">
                <a:latin typeface="Abadi" panose="020B0604020104020204" pitchFamily="34" charset="0"/>
              </a:rPr>
              <a:t>  to determine successful landing with payload mass between 4000  and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using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EDA using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EDA using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EDA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The wildcard like ‘%’ was used to find </a:t>
            </a:r>
            <a:r>
              <a:rPr lang="en-US" sz="2000" b="1" dirty="0">
                <a:latin typeface="Abadi" panose="020B0604020104020204" pitchFamily="34" charset="0"/>
              </a:rPr>
              <a:t>WHERE</a:t>
            </a:r>
            <a:r>
              <a:rPr lang="en-US" sz="2000" dirty="0">
                <a:latin typeface="Abadi" panose="020B0604020104020204" pitchFamily="34" charset="0"/>
              </a:rPr>
              <a:t> Outcome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The booster that carried the maximum payload was found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b="1" dirty="0">
                <a:solidFill>
                  <a:schemeClr val="accent3">
                    <a:lumMod val="25000"/>
                  </a:schemeClr>
                </a:solidFill>
                <a:latin typeface="Abadi"/>
              </a:rPr>
              <a:t>WHERE</a:t>
            </a:r>
            <a:r>
              <a:rPr lang="en-US" sz="2200" dirty="0">
                <a:solidFill>
                  <a:schemeClr val="accent3">
                    <a:lumMod val="25000"/>
                  </a:schemeClr>
                </a:solidFill>
                <a:latin typeface="Abadi"/>
              </a:rPr>
              <a:t>,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were used to find failed landing outcomes on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were selected from the data and the </a:t>
            </a:r>
            <a:r>
              <a:rPr lang="en-US" sz="2000" b="1" dirty="0">
                <a:latin typeface="Abadi" panose="020B0604020104020204" pitchFamily="34" charset="0"/>
              </a:rPr>
              <a:t>WHERE</a:t>
            </a:r>
            <a:r>
              <a:rPr lang="en-US" sz="2000" dirty="0">
                <a:latin typeface="Abadi" panose="020B0604020104020204" pitchFamily="34" charset="0"/>
              </a:rPr>
              <a:t> clause was used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The </a:t>
            </a:r>
            <a:r>
              <a:rPr lang="en-US" sz="2000" b="1" dirty="0">
                <a:latin typeface="Abadi" panose="020B0604020104020204" pitchFamily="34" charset="0"/>
              </a:rPr>
              <a:t>GROUP BY </a:t>
            </a:r>
            <a:r>
              <a:rPr lang="en-US" sz="2000" dirty="0">
                <a:latin typeface="Abadi" panose="020B0604020104020204" pitchFamily="34" charset="0"/>
              </a:rPr>
              <a:t>and </a:t>
            </a:r>
            <a:r>
              <a:rPr lang="en-US" sz="2000" b="1" dirty="0">
                <a:latin typeface="Abadi" panose="020B0604020104020204" pitchFamily="34" charset="0"/>
              </a:rPr>
              <a:t>ORDER BY </a:t>
            </a:r>
            <a:r>
              <a:rPr lang="en-US" sz="2000" dirty="0">
                <a:latin typeface="Abadi" panose="020B0604020104020204" pitchFamily="34" charset="0"/>
              </a:rPr>
              <a:t>clause were used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rotWithShape="1">
          <a:blip r:embed="rId3"/>
          <a:srcRect b="39388"/>
          <a:stretch/>
        </p:blipFill>
        <p:spPr>
          <a:xfrm>
            <a:off x="838200" y="1275443"/>
            <a:ext cx="10515600" cy="283935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across the map</a:t>
            </a:r>
          </a:p>
        </p:txBody>
      </p:sp>
      <p:sp>
        <p:nvSpPr>
          <p:cNvPr id="4" name="TextBox 3">
            <a:extLst>
              <a:ext uri="{FF2B5EF4-FFF2-40B4-BE49-F238E27FC236}">
                <a16:creationId xmlns:a16="http://schemas.microsoft.com/office/drawing/2014/main" id="{89C8E980-DEFE-FB43-AF05-6699A3FBE320}"/>
              </a:ext>
            </a:extLst>
          </p:cNvPr>
          <p:cNvSpPr txBox="1"/>
          <p:nvPr/>
        </p:nvSpPr>
        <p:spPr>
          <a:xfrm>
            <a:off x="770011" y="4302545"/>
            <a:ext cx="8931728" cy="369332"/>
          </a:xfrm>
          <a:prstGeom prst="rect">
            <a:avLst/>
          </a:prstGeom>
          <a:noFill/>
        </p:spPr>
        <p:txBody>
          <a:bodyPr wrap="square" rtlCol="0">
            <a:spAutoFit/>
          </a:bodyPr>
          <a:lstStyle/>
          <a:p>
            <a:r>
              <a:rPr lang="en-NG" dirty="0"/>
              <a:t>The launch sites are in the united states, in coastal cities, Florida and Carlifornia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1503363" y="12541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launched outcomes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0"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counts for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Factors determining mission success</a:t>
            </a:r>
          </a:p>
          <a:p>
            <a:pPr lvl="1">
              <a:spcBef>
                <a:spcPts val="1400"/>
              </a:spcBef>
              <a:buFontTx/>
              <a:buChar char="-"/>
            </a:pPr>
            <a:r>
              <a:rPr lang="en-US" sz="1800" dirty="0">
                <a:solidFill>
                  <a:schemeClr val="accent3">
                    <a:lumMod val="25000"/>
                  </a:schemeClr>
                </a:solidFill>
                <a:latin typeface="Abadi" panose="020B0604020104020204" pitchFamily="34" charset="0"/>
              </a:rPr>
              <a:t>Relationships of various features which determine the success rate of a mission</a:t>
            </a:r>
          </a:p>
          <a:p>
            <a:pPr lvl="1">
              <a:spcBef>
                <a:spcPts val="1400"/>
              </a:spcBef>
              <a:buFontTx/>
              <a:buChar char="-"/>
            </a:pPr>
            <a:r>
              <a:rPr lang="en-US" sz="1800" dirty="0">
                <a:solidFill>
                  <a:schemeClr val="accent3">
                    <a:lumMod val="25000"/>
                  </a:schemeClr>
                </a:solidFill>
                <a:latin typeface="Abadi" panose="020B0604020104020204" pitchFamily="34" charset="0"/>
              </a:rPr>
              <a:t>Conditions necessary to ensure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1782763"/>
            <a:ext cx="4008438" cy="4394200"/>
          </a:xfrm>
          <a:prstGeom prst="rect">
            <a:avLst/>
          </a:prstGeom>
        </p:spPr>
        <p:txBody>
          <a:bodyPr vert="horz" lIns="91440" tIns="45720" rIns="91440" bIns="45720" rtlCol="0">
            <a:normAutofit/>
          </a:bodyPr>
          <a:lstStyle/>
          <a:p>
            <a:pPr>
              <a:spcBef>
                <a:spcPts val="1400"/>
              </a:spcBef>
            </a:pPr>
            <a:r>
              <a:rPr lang="en-US" sz="2000"/>
              <a:t>The decision tree classifier is the model with the highest classification accuracy</a:t>
            </a:r>
          </a:p>
          <a:p>
            <a:pPr>
              <a:spcBef>
                <a:spcPts val="1400"/>
              </a:spcBef>
            </a:pPr>
            <a:endParaRPr lang="en-US" sz="2000"/>
          </a:p>
        </p:txBody>
      </p:sp>
      <p:pic>
        <p:nvPicPr>
          <p:cNvPr id="3" name="Picture 2" descr="Graphical user interface, text, application, email&#10;&#10;Description automatically generated">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41095" y="2743201"/>
            <a:ext cx="9625774" cy="340038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classifier’s confusion matrix shows the classifier can distinguish between the different classes. </a:t>
            </a:r>
          </a:p>
          <a:p>
            <a:pPr>
              <a:lnSpc>
                <a:spcPct val="100000"/>
              </a:lnSpc>
              <a:spcBef>
                <a:spcPts val="1400"/>
              </a:spcBef>
            </a:pPr>
            <a:r>
              <a:rPr lang="en-US" sz="2200" dirty="0">
                <a:solidFill>
                  <a:schemeClr val="accent3">
                    <a:lumMod val="25000"/>
                  </a:schemeClr>
                </a:solidFill>
                <a:latin typeface="Abadi" panose="020B0604020104020204" pitchFamily="34" charset="0"/>
              </a:rPr>
              <a:t>There are false positives shown.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is found that:</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with greater flight amounts had more success rate than the other launch sites</a:t>
            </a:r>
          </a:p>
          <a:p>
            <a:pPr>
              <a:lnSpc>
                <a:spcPct val="100000"/>
              </a:lnSpc>
              <a:spcBef>
                <a:spcPts val="1400"/>
              </a:spcBef>
            </a:pPr>
            <a:r>
              <a:rPr lang="en-US" sz="2200" dirty="0">
                <a:latin typeface="Abadi" panose="020B0604020104020204" pitchFamily="34" charset="0"/>
              </a:rPr>
              <a:t>Launch success rate increased from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same and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performed better than the rest of the algorithms.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sourced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was sourced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response content was then decoded as a Json using the .json() function call and turn it into a pandas data frame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data was then cleaned the data, and missing data was filled in with the appropriate method.</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Web scraping was performed to source Falcon 9 launch records from Wikipedia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This was done to extract the launch records as HTML table, parse the table and convert it to a pandas data frame for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SpaceX API was used to collect, and clean the requested data. The link to the notebook is</a:t>
            </a:r>
          </a:p>
          <a:p>
            <a:pPr marL="0"/>
            <a:endParaRPr lang="en-US" sz="2000" dirty="0"/>
          </a:p>
        </p:txBody>
      </p:sp>
      <p:pic>
        <p:nvPicPr>
          <p:cNvPr id="9" name="Picture 8" descr="Graphical user interface, text, application, email&#10;&#10;Description automatically generated">
            <a:extLst>
              <a:ext uri="{FF2B5EF4-FFF2-40B4-BE49-F238E27FC236}">
                <a16:creationId xmlns:a16="http://schemas.microsoft.com/office/drawing/2014/main" id="{61E4AF22-EFED-4B80-BCDB-9BE50C288589}"/>
              </a:ext>
            </a:extLst>
          </p:cNvPr>
          <p:cNvPicPr>
            <a:picLocks noChangeAspect="1"/>
          </p:cNvPicPr>
          <p:nvPr/>
        </p:nvPicPr>
        <p:blipFill>
          <a:blip r:embed="rId2"/>
          <a:stretch>
            <a:fillRect/>
          </a:stretch>
        </p:blipFill>
        <p:spPr>
          <a:xfrm>
            <a:off x="5493302" y="661916"/>
            <a:ext cx="6059451" cy="5557909"/>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rPr>
              <a:pPr>
                <a:spcAft>
                  <a:spcPts val="600"/>
                </a:spcAft>
              </a:pPr>
              <a:t>8</a:t>
            </a:fld>
            <a:endParaRPr lang="en-US" sz="1000">
              <a:solidFill>
                <a:schemeClr val="tx1">
                  <a:lumMod val="50000"/>
                  <a:lumOff val="50000"/>
                </a:schemeClr>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to extract Falcon 9 launch records using BeautifulSoup </a:t>
            </a:r>
          </a:p>
          <a:p>
            <a:pPr>
              <a:lnSpc>
                <a:spcPct val="100000"/>
              </a:lnSpc>
              <a:spcBef>
                <a:spcPts val="1400"/>
              </a:spcBef>
            </a:pPr>
            <a:r>
              <a:rPr lang="en-US" sz="2200" dirty="0">
                <a:solidFill>
                  <a:schemeClr val="accent3">
                    <a:lumMod val="25000"/>
                  </a:schemeClr>
                </a:solidFill>
                <a:latin typeface="Abadi"/>
              </a:rPr>
              <a:t>The parsed table was then loaded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1439</TotalTime>
  <Words>1384</Words>
  <Application>Microsoft Macintosh PowerPoint</Application>
  <PresentationFormat>Widescreen</PresentationFormat>
  <Paragraphs>195</Paragraphs>
  <Slides>46</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Umar Tom Muhammad</cp:lastModifiedBy>
  <cp:revision>229</cp:revision>
  <dcterms:created xsi:type="dcterms:W3CDTF">2021-04-29T18:58:34Z</dcterms:created>
  <dcterms:modified xsi:type="dcterms:W3CDTF">2022-07-07T00:07:28Z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